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363" r:id="rId3"/>
    <p:sldId id="438" r:id="rId4"/>
    <p:sldId id="443" r:id="rId5"/>
    <p:sldId id="439" r:id="rId6"/>
    <p:sldId id="442" r:id="rId7"/>
    <p:sldId id="444" r:id="rId8"/>
    <p:sldId id="446" r:id="rId9"/>
    <p:sldId id="447" r:id="rId10"/>
    <p:sldId id="432" r:id="rId11"/>
    <p:sldId id="448" r:id="rId12"/>
    <p:sldId id="449" r:id="rId13"/>
    <p:sldId id="451" r:id="rId14"/>
    <p:sldId id="453" r:id="rId15"/>
    <p:sldId id="454" r:id="rId16"/>
    <p:sldId id="455" r:id="rId17"/>
    <p:sldId id="456" r:id="rId18"/>
    <p:sldId id="457" r:id="rId19"/>
    <p:sldId id="471" r:id="rId20"/>
    <p:sldId id="463" r:id="rId21"/>
    <p:sldId id="464" r:id="rId22"/>
    <p:sldId id="465" r:id="rId23"/>
    <p:sldId id="466" r:id="rId24"/>
    <p:sldId id="470" r:id="rId25"/>
    <p:sldId id="467" r:id="rId26"/>
    <p:sldId id="468" r:id="rId27"/>
    <p:sldId id="489" r:id="rId28"/>
    <p:sldId id="488" r:id="rId29"/>
    <p:sldId id="473" r:id="rId30"/>
    <p:sldId id="474" r:id="rId31"/>
    <p:sldId id="479" r:id="rId32"/>
    <p:sldId id="480" r:id="rId33"/>
    <p:sldId id="482" r:id="rId34"/>
    <p:sldId id="481" r:id="rId35"/>
    <p:sldId id="476" r:id="rId36"/>
    <p:sldId id="475" r:id="rId37"/>
    <p:sldId id="483" r:id="rId38"/>
    <p:sldId id="490" r:id="rId39"/>
    <p:sldId id="484" r:id="rId40"/>
    <p:sldId id="486" r:id="rId41"/>
    <p:sldId id="487" r:id="rId42"/>
    <p:sldId id="491" r:id="rId43"/>
    <p:sldId id="492" r:id="rId44"/>
    <p:sldId id="493" r:id="rId45"/>
    <p:sldId id="494" r:id="rId46"/>
    <p:sldId id="495" r:id="rId47"/>
    <p:sldId id="458" r:id="rId48"/>
    <p:sldId id="496" r:id="rId49"/>
    <p:sldId id="497" r:id="rId50"/>
    <p:sldId id="498" r:id="rId51"/>
    <p:sldId id="499" r:id="rId52"/>
    <p:sldId id="46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24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E1A2E-70B5-7C99-DE0C-F76F8C03C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BE13E-9D61-BF7A-21A5-C72010D98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06E4CF-AE76-EF9F-15F3-234489EC5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E2D3C-E1CA-C1B4-5C83-EC074CF67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75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C0029-1C3F-9D5B-5D9D-22DAB2F6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2D58B-5E97-95F8-643C-3EFF89475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61800-0525-F4E4-5021-5951116D2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91195-421B-63D8-30DD-0D1296B6ED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06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603F7-521E-862D-BF5F-96EF27B8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35D9E-FB43-6F69-BE12-22A125D29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46222-35F7-6430-3E9D-AC39D9EC0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EF3E6-0EAF-E8CF-6BA7-CB23D490E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73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73CF1-DF93-9671-22C1-59ABB6DB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AE6E57-C277-DA5C-5BBF-74901EEE7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67092A-15B5-C852-D821-04A3FE3265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6D038-71DC-6206-BE2A-17600142E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27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F1985-C010-DAED-472A-47D4B3F7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C1917-1AD1-A919-8179-1561B72BC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BDB95-41F3-5A0D-CF0A-0DED6E50A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131F7-B1C0-657E-0CED-B179B45C4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34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885C2-B286-369A-68FD-1CE948B44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D3565-C6B5-928E-4EAA-ADBBCD244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DD54C-0107-BAD1-F168-723620380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51390-A649-15F8-094A-16397986C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1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AAD32-45B0-6AFB-0CCC-4803F6978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3A2B9-71CC-D81D-66E7-78F4761AB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42F956-C3CD-C6F9-221F-EAC08578A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69500-9A8C-0F77-3624-649B12266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65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644D-9569-D639-9886-89D70DC06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89D0D-1DA7-1F60-1E63-DD32C0C56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83E1F-1BA8-B1B4-9EC5-D100F8D7C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FF85-A646-9BF2-3DA2-4B5724E3F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74DA8-3F9D-9D01-D6D8-D52FEF380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8AA38-01E1-4282-8193-C495B1304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A4143-142B-37B9-E96C-CB008AE2A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A0BD0-F7ED-B865-5019-7E4B8E788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6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21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FBD34-056A-F2F5-14E5-0D187E6B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68CE1-8BBA-9D08-37F9-8C3E01869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EBF33D-BE07-5378-C9B7-A532D01E9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60AB0-22C5-8D2B-16B3-5ED605E83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4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44A9C-E231-4551-862F-F0361438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7A784-D136-EBD9-D035-7F1D64CA4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78251-3896-CE26-4FA7-137C0692F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1DB4A-B576-315D-0734-482277992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3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085F9-7F7F-A988-754B-EA46CC4F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70712-D9CF-743F-6FEE-6776956E4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227A4-E376-2404-A719-9C6B31C34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A8DF1-B1E1-3819-1ADE-F8BD034DB2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64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CF9D4-E207-8EC5-792A-BE549DC7B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FD403-08F9-FB89-07FF-4010A13F5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24C93-2779-D92D-345A-A2E1329EB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CC9A7-3458-A27E-94F8-E29EAE7F8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87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AFEE1-D194-A07D-3FEF-2D0A93DBE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FD43E-9713-FE2A-CBAB-5B6CBEC5F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CD49E-998E-4982-B41D-88978BBB4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E3E9-1569-8E05-EDE1-F1AB1F8D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72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16DA5-5AF4-94A6-102C-A505085B9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AE2CD-A6BB-A6F6-9F1B-0B354B1A7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5483F7-726D-AA4A-BD7A-3535C616F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92176-DA80-29B2-6666-4DCCE761C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CCABD-A983-0177-6D82-B2699CBD9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1204B2-AC53-6F60-0A05-7ABB5AA12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E073C0-1273-96EB-865E-726E5C1D4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69145-BE66-B59F-8042-3D48D087D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6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pages/uml-class-diagram" TargetMode="External"/><Relationship Id="rId2" Type="http://schemas.openxmlformats.org/officeDocument/2006/relationships/hyperlink" Target="https://developer.ibm.com/articles/the-class-diagra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Introduction to Unified Modeling Language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CB9F1-A359-35B1-4050-2D30C8FC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banking system&#10;&#10;AI-generated content may be incorrect.">
            <a:extLst>
              <a:ext uri="{FF2B5EF4-FFF2-40B4-BE49-F238E27FC236}">
                <a16:creationId xmlns:a16="http://schemas.microsoft.com/office/drawing/2014/main" id="{29408B38-A642-BBCD-A485-4CA40D46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43" y="738000"/>
            <a:ext cx="6950913" cy="61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BE4A8-F602-B0E0-6FB7-26EF89D4B8E3}"/>
              </a:ext>
            </a:extLst>
          </p:cNvPr>
          <p:cNvSpPr txBox="1">
            <a:spLocks/>
          </p:cNvSpPr>
          <p:nvPr/>
        </p:nvSpPr>
        <p:spPr>
          <a:xfrm>
            <a:off x="9412941" y="2783728"/>
            <a:ext cx="2682079" cy="1290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sz="2800" i="0" dirty="0">
                <a:effectLst/>
                <a:latin typeface="+mn-lt"/>
                <a:ea typeface="+mn-ea"/>
                <a:cs typeface="+mn-cs"/>
              </a:rPr>
              <a:t>Here is an example of a banking system UML!</a:t>
            </a:r>
          </a:p>
        </p:txBody>
      </p:sp>
    </p:spTree>
    <p:extLst>
      <p:ext uri="{BB962C8B-B14F-4D97-AF65-F5344CB8AC3E}">
        <p14:creationId xmlns:p14="http://schemas.microsoft.com/office/powerpoint/2010/main" val="89349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4FDD-82CA-02C2-530B-9B87B4857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banking system&#10;&#10;AI-generated content may be incorrect.">
            <a:extLst>
              <a:ext uri="{FF2B5EF4-FFF2-40B4-BE49-F238E27FC236}">
                <a16:creationId xmlns:a16="http://schemas.microsoft.com/office/drawing/2014/main" id="{13487C17-214B-F0F0-660F-AB211FF6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43" y="738000"/>
            <a:ext cx="6950913" cy="61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FA9AA1-1215-5BEF-EC04-B0B6C34B8077}"/>
              </a:ext>
            </a:extLst>
          </p:cNvPr>
          <p:cNvSpPr txBox="1">
            <a:spLocks/>
          </p:cNvSpPr>
          <p:nvPr/>
        </p:nvSpPr>
        <p:spPr>
          <a:xfrm>
            <a:off x="9412941" y="2783728"/>
            <a:ext cx="2682079" cy="1290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sz="2500" i="0" dirty="0">
                <a:effectLst/>
                <a:latin typeface="+mn-lt"/>
                <a:ea typeface="+mn-ea"/>
                <a:cs typeface="+mn-cs"/>
              </a:rPr>
              <a:t>UML describes the </a:t>
            </a:r>
            <a:r>
              <a:rPr lang="en-US" sz="25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classes/objects </a:t>
            </a:r>
            <a:r>
              <a:rPr lang="en-US" sz="2500" i="0" dirty="0">
                <a:effectLst/>
                <a:latin typeface="+mn-lt"/>
                <a:ea typeface="+mn-ea"/>
                <a:cs typeface="+mn-cs"/>
              </a:rPr>
              <a:t>that are in a banking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7E1451-F29F-DF38-97D0-40F3F2750CD6}"/>
              </a:ext>
            </a:extLst>
          </p:cNvPr>
          <p:cNvSpPr/>
          <p:nvPr/>
        </p:nvSpPr>
        <p:spPr>
          <a:xfrm>
            <a:off x="3099546" y="1176618"/>
            <a:ext cx="1371601" cy="268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83BBEF-5DCD-9027-E7DA-1669EDFEBC36}"/>
              </a:ext>
            </a:extLst>
          </p:cNvPr>
          <p:cNvSpPr/>
          <p:nvPr/>
        </p:nvSpPr>
        <p:spPr>
          <a:xfrm>
            <a:off x="5334304" y="1606924"/>
            <a:ext cx="1374146" cy="29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21DE0A-B1A8-47F4-AC5B-42C7B8D9A2A4}"/>
              </a:ext>
            </a:extLst>
          </p:cNvPr>
          <p:cNvSpPr/>
          <p:nvPr/>
        </p:nvSpPr>
        <p:spPr>
          <a:xfrm>
            <a:off x="3099546" y="2783729"/>
            <a:ext cx="1411942" cy="26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F33911-2517-2A94-02A9-C02F39B78724}"/>
              </a:ext>
            </a:extLst>
          </p:cNvPr>
          <p:cNvSpPr/>
          <p:nvPr/>
        </p:nvSpPr>
        <p:spPr>
          <a:xfrm>
            <a:off x="5334304" y="3508889"/>
            <a:ext cx="1374146" cy="29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767125-9635-1E7A-D065-EBD314138C2B}"/>
              </a:ext>
            </a:extLst>
          </p:cNvPr>
          <p:cNvSpPr/>
          <p:nvPr/>
        </p:nvSpPr>
        <p:spPr>
          <a:xfrm>
            <a:off x="5325035" y="4800600"/>
            <a:ext cx="1374146" cy="29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EAEC2-0344-E5B3-4BBB-2903EEAF017E}"/>
              </a:ext>
            </a:extLst>
          </p:cNvPr>
          <p:cNvSpPr/>
          <p:nvPr/>
        </p:nvSpPr>
        <p:spPr>
          <a:xfrm>
            <a:off x="7725335" y="4528765"/>
            <a:ext cx="1364877" cy="271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DD623-DB2E-124F-DCCC-37D1C30FB634}"/>
              </a:ext>
            </a:extLst>
          </p:cNvPr>
          <p:cNvSpPr/>
          <p:nvPr/>
        </p:nvSpPr>
        <p:spPr>
          <a:xfrm>
            <a:off x="7725335" y="2521325"/>
            <a:ext cx="1364878" cy="26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497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4BDD-9016-80A5-CA38-A5D06FB85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banking system&#10;&#10;AI-generated content may be incorrect.">
            <a:extLst>
              <a:ext uri="{FF2B5EF4-FFF2-40B4-BE49-F238E27FC236}">
                <a16:creationId xmlns:a16="http://schemas.microsoft.com/office/drawing/2014/main" id="{0EF4E9AC-6345-2C3E-1918-DE81FFD8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43" y="738000"/>
            <a:ext cx="6950913" cy="61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8E6625-B956-CF60-AF89-C2B678661FDD}"/>
              </a:ext>
            </a:extLst>
          </p:cNvPr>
          <p:cNvSpPr txBox="1">
            <a:spLocks/>
          </p:cNvSpPr>
          <p:nvPr/>
        </p:nvSpPr>
        <p:spPr>
          <a:xfrm>
            <a:off x="9412941" y="2783728"/>
            <a:ext cx="2682079" cy="1290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sz="2800" i="0" dirty="0">
                <a:effectLst/>
                <a:latin typeface="+mn-lt"/>
                <a:ea typeface="+mn-ea"/>
                <a:cs typeface="+mn-cs"/>
              </a:rPr>
              <a:t>And their </a:t>
            </a:r>
            <a:r>
              <a:rPr lang="en-US" sz="28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attributes and </a:t>
            </a:r>
            <a:r>
              <a:rPr lang="en-US" sz="2800" b="1" i="0" dirty="0" err="1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behaviours</a:t>
            </a:r>
            <a:endParaRPr lang="en-US" sz="2800" b="1" i="0" dirty="0">
              <a:solidFill>
                <a:srgbClr val="00206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EE2502-604B-4932-CCBA-C81AD0AED5AB}"/>
              </a:ext>
            </a:extLst>
          </p:cNvPr>
          <p:cNvSpPr/>
          <p:nvPr/>
        </p:nvSpPr>
        <p:spPr>
          <a:xfrm>
            <a:off x="3099547" y="1451488"/>
            <a:ext cx="1378324" cy="847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249B2C-4882-EF14-0FF7-B18D18012A00}"/>
              </a:ext>
            </a:extLst>
          </p:cNvPr>
          <p:cNvSpPr/>
          <p:nvPr/>
        </p:nvSpPr>
        <p:spPr>
          <a:xfrm>
            <a:off x="5336240" y="1884829"/>
            <a:ext cx="1378324" cy="1376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0EE59B-AEED-3093-F5C6-511290B899D4}"/>
              </a:ext>
            </a:extLst>
          </p:cNvPr>
          <p:cNvSpPr/>
          <p:nvPr/>
        </p:nvSpPr>
        <p:spPr>
          <a:xfrm>
            <a:off x="3099547" y="3052482"/>
            <a:ext cx="1378324" cy="1837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80C59-900D-2C3B-8914-0F76BA9D344C}"/>
              </a:ext>
            </a:extLst>
          </p:cNvPr>
          <p:cNvSpPr/>
          <p:nvPr/>
        </p:nvSpPr>
        <p:spPr>
          <a:xfrm>
            <a:off x="5336241" y="3798000"/>
            <a:ext cx="1378324" cy="713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7CED4-C029-0079-2545-E8820E00DC6A}"/>
              </a:ext>
            </a:extLst>
          </p:cNvPr>
          <p:cNvSpPr/>
          <p:nvPr/>
        </p:nvSpPr>
        <p:spPr>
          <a:xfrm>
            <a:off x="5336240" y="5098210"/>
            <a:ext cx="1378324" cy="93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F254-6D15-72D1-4C2F-C05833492280}"/>
              </a:ext>
            </a:extLst>
          </p:cNvPr>
          <p:cNvSpPr/>
          <p:nvPr/>
        </p:nvSpPr>
        <p:spPr>
          <a:xfrm>
            <a:off x="7721364" y="4829736"/>
            <a:ext cx="1378324" cy="712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06CE6-30F3-A0FF-85E3-0BB704C38058}"/>
              </a:ext>
            </a:extLst>
          </p:cNvPr>
          <p:cNvSpPr/>
          <p:nvPr/>
        </p:nvSpPr>
        <p:spPr>
          <a:xfrm>
            <a:off x="7721364" y="2783728"/>
            <a:ext cx="1378324" cy="712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541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980C-37D8-3D0E-D2D7-49BEEA81A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74B2-6DFD-1C25-976C-01062599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4400" b="0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>
              <a:solidFill>
                <a:srgbClr val="00206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6D88F0-9566-72A5-4C37-7273134CC7BE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61408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With UML, software developers could now read and disseminate system structure and design plans to other teams, just as construction workers have been doing for years with blueprints of buildings.</a:t>
            </a:r>
            <a:endParaRPr lang="en-PH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B31EF-CE10-AA1B-0E73-4B576A7C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02" y="1965853"/>
            <a:ext cx="435546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3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C675A-E997-6731-9AE6-C5E1EE832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3BB0-978A-A8F6-23B8-8A9672E6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A3092-E644-727E-9241-31C0D681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72" y="1702623"/>
            <a:ext cx="838285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6C43-0B34-F9F3-E7A0-E46A15A8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6D7CC-26B8-D479-140F-C8B82136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59288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there are two basic categories of diagrams: structure diagrams and behavior diagrams.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690C9-701C-0F33-5A5B-2ECC0CCC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8" y="2151932"/>
            <a:ext cx="5388978" cy="32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02E791-FE44-6992-B007-B134BF229E36}"/>
              </a:ext>
            </a:extLst>
          </p:cNvPr>
          <p:cNvSpPr/>
          <p:nvPr/>
        </p:nvSpPr>
        <p:spPr>
          <a:xfrm>
            <a:off x="7333127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2EBC3E-9B9A-E217-FD37-29B764AF13E1}"/>
              </a:ext>
            </a:extLst>
          </p:cNvPr>
          <p:cNvSpPr/>
          <p:nvPr/>
        </p:nvSpPr>
        <p:spPr>
          <a:xfrm>
            <a:off x="10053915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732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E5AD8-69D6-A596-4AB3-A6B68DD83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65AC-54C9-BC42-55AF-7A67D9E0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059DC-1EC6-3E80-CA02-0FD80952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59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The purpose of structure diagrams is to show the static structure of the system being modeled. </a:t>
            </a:r>
          </a:p>
          <a:p>
            <a:pPr marL="0" indent="0">
              <a:buNone/>
            </a:pPr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They include the class, component, and or object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405CE-47E9-45DE-5622-71481586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8" y="2151932"/>
            <a:ext cx="5388978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26265-1031-FD30-4101-CEC8CEFFB297}"/>
              </a:ext>
            </a:extLst>
          </p:cNvPr>
          <p:cNvSpPr/>
          <p:nvPr/>
        </p:nvSpPr>
        <p:spPr>
          <a:xfrm>
            <a:off x="7333127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876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B86F-F0A8-31DA-FF4F-0CEA0C307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A7DA-B448-94E9-4B05-8348FD09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2B44-0AEE-0AC5-17E7-19274A47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59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Behavioral diagrams, on the other hand, show the dynamic behavior between the objects in the system, including things like their methods, collaborations, and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A8B93-9FCD-3987-1783-33352C28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8" y="2151932"/>
            <a:ext cx="5388978" cy="32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197317-822D-0A59-22B3-213732F5FDEF}"/>
              </a:ext>
            </a:extLst>
          </p:cNvPr>
          <p:cNvSpPr/>
          <p:nvPr/>
        </p:nvSpPr>
        <p:spPr>
          <a:xfrm>
            <a:off x="10053915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579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A704-4C14-3748-3351-36124059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065F3-8D9D-CE53-75FB-568F73F10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0" i="0" dirty="0">
                <a:solidFill>
                  <a:srgbClr val="282C33"/>
                </a:solidFill>
                <a:effectLst/>
                <a:latin typeface="Calibri (Body)"/>
              </a:rPr>
              <a:t>Class diagrams are one of the most useful types of diagrams in UML as they clearly map out the structure of a particular system by modeling its classes, attributes, operations, and relationships between objects.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2800" b="0" i="0" dirty="0">
                <a:solidFill>
                  <a:srgbClr val="282C33"/>
                </a:solidFill>
                <a:effectLst/>
                <a:latin typeface="Calibri (Body)"/>
              </a:rPr>
              <a:t>Popular among software engineers to document software architecture, class diagrams are a type of structure diagram because they describe what must be present in the system being modeled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3741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A399-6821-BBC4-182F-5B402DFC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0939-8854-A477-E1B8-66E84851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54B72B-7A66-57D4-6DB3-A7E785C0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89" y="1906369"/>
            <a:ext cx="8258822" cy="2160000"/>
          </a:xfrm>
          <a:prstGeom prst="rect">
            <a:avLst/>
          </a:prstGeom>
        </p:spPr>
      </p:pic>
      <p:pic>
        <p:nvPicPr>
          <p:cNvPr id="6" name="Picture 5" descr="A screenshot of a computer code">
            <a:extLst>
              <a:ext uri="{FF2B5EF4-FFF2-40B4-BE49-F238E27FC236}">
                <a16:creationId xmlns:a16="http://schemas.microsoft.com/office/drawing/2014/main" id="{C010EDD0-3006-E479-6C53-604D1775F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7"/>
          <a:stretch/>
        </p:blipFill>
        <p:spPr>
          <a:xfrm>
            <a:off x="4196943" y="4066369"/>
            <a:ext cx="37981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1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1887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Introduction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 of UML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Diagram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 of a Class Diagram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Cardinalities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64E7-E518-06A6-C2E0-C7D7FEB0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47D2-AD6D-53F2-CDDD-936EE35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330B6C7A-4E21-2FB0-A267-17CD58A3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9A4C92-82E5-113E-44AE-C3D4CA235F75}"/>
              </a:ext>
            </a:extLst>
          </p:cNvPr>
          <p:cNvSpPr txBox="1"/>
          <p:nvPr/>
        </p:nvSpPr>
        <p:spPr>
          <a:xfrm>
            <a:off x="7792571" y="2984811"/>
            <a:ext cx="408118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Upper Section</a:t>
            </a:r>
            <a:r>
              <a:rPr lang="en-US" sz="2600" dirty="0"/>
              <a:t>: Contains the name f the class. This section is always required, whether you are talking about the classifier or an object.</a:t>
            </a:r>
            <a:endParaRPr lang="en-PH" sz="2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FB939-9C6D-FAEA-3AC6-1F8EA104F21E}"/>
              </a:ext>
            </a:extLst>
          </p:cNvPr>
          <p:cNvSpPr/>
          <p:nvPr/>
        </p:nvSpPr>
        <p:spPr>
          <a:xfrm>
            <a:off x="4669490" y="2263404"/>
            <a:ext cx="2853019" cy="6099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75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17F1A-6065-EB45-60ED-A3994842F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3157-94CE-F058-0D88-4891D95E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79F1BC9F-852C-D16D-2616-F1C029F3B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8EB66-F86C-6AE8-24BB-639C9BE87478}"/>
              </a:ext>
            </a:extLst>
          </p:cNvPr>
          <p:cNvSpPr txBox="1"/>
          <p:nvPr/>
        </p:nvSpPr>
        <p:spPr>
          <a:xfrm>
            <a:off x="7792571" y="2984811"/>
            <a:ext cx="408118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Middle Section: </a:t>
            </a:r>
            <a:r>
              <a:rPr lang="en-US" sz="2600" dirty="0"/>
              <a:t>Contains the attributes of the class. </a:t>
            </a:r>
            <a:endParaRPr lang="en-PH" sz="2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8EE596-F218-A558-91C0-4033BACC2EDE}"/>
              </a:ext>
            </a:extLst>
          </p:cNvPr>
          <p:cNvSpPr/>
          <p:nvPr/>
        </p:nvSpPr>
        <p:spPr>
          <a:xfrm>
            <a:off x="4669490" y="2870947"/>
            <a:ext cx="2853019" cy="2057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236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1330-7CA6-78BB-8EAA-473441AEA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5359-8750-2B98-C1C8-C1328B62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6DA38D7E-96D5-CF3B-1A4B-FD7452357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7EEF79-527C-E979-47BF-ADD1745719B6}"/>
              </a:ext>
            </a:extLst>
          </p:cNvPr>
          <p:cNvSpPr txBox="1"/>
          <p:nvPr/>
        </p:nvSpPr>
        <p:spPr>
          <a:xfrm>
            <a:off x="7792571" y="2984811"/>
            <a:ext cx="408118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Bottom  Section: </a:t>
            </a:r>
            <a:r>
              <a:rPr lang="en-US" sz="2500" dirty="0"/>
              <a:t>Includes class methods. Displayed in list format, each operation takes up its own line. The operations describe how a class interacts with data.</a:t>
            </a:r>
            <a:endParaRPr lang="en-PH" sz="2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D3CF6F-6AE6-9FEE-AAA9-F25A2F59EDBD}"/>
              </a:ext>
            </a:extLst>
          </p:cNvPr>
          <p:cNvSpPr/>
          <p:nvPr/>
        </p:nvSpPr>
        <p:spPr>
          <a:xfrm>
            <a:off x="4669490" y="4942000"/>
            <a:ext cx="2853019" cy="8536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518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3A3B-F672-5F54-2002-33BADA77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EFB6-2CD0-7CDB-2C02-F929C6B0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Member access modifiers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5E8F6B89-6CD7-FBF3-7009-82E8056C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11D6A-4A6E-D82E-DF9D-E0FF50E7D3F9}"/>
              </a:ext>
            </a:extLst>
          </p:cNvPr>
          <p:cNvSpPr txBox="1"/>
          <p:nvPr/>
        </p:nvSpPr>
        <p:spPr>
          <a:xfrm>
            <a:off x="7792571" y="2984811"/>
            <a:ext cx="408118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600" dirty="0"/>
              <a:t>All classes have different access levels depending on the access modifier (visibility). 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B050"/>
                </a:solidFill>
              </a:rPr>
              <a:t>Public (+)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0000"/>
                </a:solidFill>
              </a:rPr>
              <a:t>Private (-)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C000"/>
                </a:solidFill>
              </a:rPr>
              <a:t>Protected (#)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D3D93-B37A-245A-B265-68FD94093CF4}"/>
              </a:ext>
            </a:extLst>
          </p:cNvPr>
          <p:cNvSpPr/>
          <p:nvPr/>
        </p:nvSpPr>
        <p:spPr>
          <a:xfrm>
            <a:off x="4760259" y="3119923"/>
            <a:ext cx="2628899" cy="1472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617414-D559-D7D5-268C-EFEC3E2DE7FC}"/>
              </a:ext>
            </a:extLst>
          </p:cNvPr>
          <p:cNvSpPr/>
          <p:nvPr/>
        </p:nvSpPr>
        <p:spPr>
          <a:xfrm>
            <a:off x="4834217" y="5170394"/>
            <a:ext cx="2554941" cy="3496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5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471-DB4B-1A97-5466-4BC43745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Relationships Between Classes</a:t>
            </a:r>
          </a:p>
        </p:txBody>
      </p:sp>
      <p:pic>
        <p:nvPicPr>
          <p:cNvPr id="4" name="Picture 3" descr="A screenshot of a computer code">
            <a:extLst>
              <a:ext uri="{FF2B5EF4-FFF2-40B4-BE49-F238E27FC236}">
                <a16:creationId xmlns:a16="http://schemas.microsoft.com/office/drawing/2014/main" id="{BF16AF49-4595-4B62-F1CB-E8B73737B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7"/>
          <a:stretch/>
        </p:blipFill>
        <p:spPr>
          <a:xfrm>
            <a:off x="3383061" y="2338930"/>
            <a:ext cx="542587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1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9B08-9E5E-E201-0562-F6FD7614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Inheritance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6EC3C5-9956-2405-FB55-B2B86617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685" y="1137412"/>
            <a:ext cx="2461266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4A2E10-DED0-ADA8-B990-8373CA98EDB3}"/>
              </a:ext>
            </a:extLst>
          </p:cNvPr>
          <p:cNvSpPr txBox="1"/>
          <p:nvPr/>
        </p:nvSpPr>
        <p:spPr>
          <a:xfrm>
            <a:off x="838200" y="2216500"/>
            <a:ext cx="432323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UML, inheritance is symbolized with a </a:t>
            </a:r>
            <a:r>
              <a:rPr lang="en-US" sz="2600" b="1" dirty="0">
                <a:solidFill>
                  <a:srgbClr val="002060"/>
                </a:solidFill>
              </a:rPr>
              <a:t>straight connected line with a closed arrowhead</a:t>
            </a:r>
            <a:r>
              <a:rPr lang="en-US" sz="2600" dirty="0"/>
              <a:t> pointing towards the parent class.</a:t>
            </a:r>
            <a:endParaRPr lang="en-PH" sz="2600" dirty="0"/>
          </a:p>
        </p:txBody>
      </p:sp>
      <p:pic>
        <p:nvPicPr>
          <p:cNvPr id="9" name="Picture 8" descr="A screenshot of a computer code">
            <a:extLst>
              <a:ext uri="{FF2B5EF4-FFF2-40B4-BE49-F238E27FC236}">
                <a16:creationId xmlns:a16="http://schemas.microsoft.com/office/drawing/2014/main" id="{6FF56BDB-B4FE-4ED1-E99A-4341938AB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49" b="65811"/>
          <a:stretch/>
        </p:blipFill>
        <p:spPr>
          <a:xfrm>
            <a:off x="838200" y="4692622"/>
            <a:ext cx="3525756" cy="923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5645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DFBA1-8A87-4CA3-242C-3DDBA6CF3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9B9F-4484-FB73-B54F-8E4D89D2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9562E-842E-637E-26FE-580BC91A21DF}"/>
              </a:ext>
            </a:extLst>
          </p:cNvPr>
          <p:cNvSpPr txBox="1"/>
          <p:nvPr/>
        </p:nvSpPr>
        <p:spPr>
          <a:xfrm>
            <a:off x="838200" y="2245122"/>
            <a:ext cx="432323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Association is a type of relationship in which one object uses or</a:t>
            </a:r>
            <a:br>
              <a:rPr lang="en-US" sz="2600" dirty="0"/>
            </a:br>
            <a:r>
              <a:rPr lang="en-US" sz="2600" dirty="0"/>
              <a:t>interacts with another. </a:t>
            </a:r>
          </a:p>
        </p:txBody>
      </p:sp>
      <p:pic>
        <p:nvPicPr>
          <p:cNvPr id="4" name="Picture 3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C9EAA232-8072-8A21-83B0-4AA46FF5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37" y="2742333"/>
            <a:ext cx="6743928" cy="16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16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78EC4-06FD-44DA-4822-C32E1D58B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EF3B-9411-FB08-BA1C-7E7651D2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D47C1-5451-D034-9D54-AE234BD3D540}"/>
              </a:ext>
            </a:extLst>
          </p:cNvPr>
          <p:cNvSpPr txBox="1"/>
          <p:nvPr/>
        </p:nvSpPr>
        <p:spPr>
          <a:xfrm>
            <a:off x="838200" y="2245122"/>
            <a:ext cx="432323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It represents a general relationship between two different classes where </a:t>
            </a:r>
            <a:r>
              <a:rPr lang="en-US" sz="2600" b="1" dirty="0">
                <a:solidFill>
                  <a:srgbClr val="002060"/>
                </a:solidFill>
              </a:rPr>
              <a:t>they interact with each other.</a:t>
            </a:r>
          </a:p>
        </p:txBody>
      </p:sp>
      <p:pic>
        <p:nvPicPr>
          <p:cNvPr id="4" name="Picture 3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1ECA0DAB-50AF-6344-1E12-E403FC8A4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37" y="2742333"/>
            <a:ext cx="6743928" cy="16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91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E5C60-2BC7-0E6B-8676-27DFE078E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8520A-081B-A69D-4EA4-E1B3BB797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792A3-0A75-409D-60B8-0F984B35B4DB}"/>
              </a:ext>
            </a:extLst>
          </p:cNvPr>
          <p:cNvSpPr txBox="1"/>
          <p:nvPr/>
        </p:nvSpPr>
        <p:spPr>
          <a:xfrm>
            <a:off x="838200" y="2245122"/>
            <a:ext cx="432323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this example, Cashier checks out a </a:t>
            </a:r>
            <a:r>
              <a:rPr lang="en-US" sz="2600" dirty="0" err="1"/>
              <a:t>GroceryItem</a:t>
            </a:r>
            <a:r>
              <a:rPr lang="en-US" sz="2600" dirty="0"/>
              <a:t> which are </a:t>
            </a:r>
            <a:r>
              <a:rPr lang="en-US" sz="2600" b="1" dirty="0">
                <a:solidFill>
                  <a:srgbClr val="002060"/>
                </a:solidFill>
              </a:rPr>
              <a:t>both independent of each other</a:t>
            </a:r>
            <a:r>
              <a:rPr lang="en-US" sz="2600" dirty="0"/>
              <a:t>.</a:t>
            </a:r>
          </a:p>
        </p:txBody>
      </p:sp>
      <p:pic>
        <p:nvPicPr>
          <p:cNvPr id="4" name="Picture 3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3DCE252F-AC05-2952-85E6-76EE96EE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37" y="2742333"/>
            <a:ext cx="6743928" cy="16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94EC1-E138-7572-45D1-CF7D1AF6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66EB-374A-6CCF-B5B0-04181AF9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B1B30-73FF-88BC-E024-82369CE76DD8}"/>
              </a:ext>
            </a:extLst>
          </p:cNvPr>
          <p:cNvSpPr txBox="1"/>
          <p:nvPr/>
        </p:nvSpPr>
        <p:spPr>
          <a:xfrm>
            <a:off x="838200" y="2245122"/>
            <a:ext cx="432323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UML, association is symbolized with a straight connected line pointing towards another class</a:t>
            </a:r>
            <a:endParaRPr lang="en-PH" sz="2600" dirty="0"/>
          </a:p>
        </p:txBody>
      </p:sp>
      <p:pic>
        <p:nvPicPr>
          <p:cNvPr id="9" name="Picture 8" descr="A screenshot of a computer code">
            <a:extLst>
              <a:ext uri="{FF2B5EF4-FFF2-40B4-BE49-F238E27FC236}">
                <a16:creationId xmlns:a16="http://schemas.microsoft.com/office/drawing/2014/main" id="{D63DB50E-46DD-570B-A097-29011F020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27541" r="65482" b="50476"/>
          <a:stretch/>
        </p:blipFill>
        <p:spPr>
          <a:xfrm>
            <a:off x="838200" y="4263343"/>
            <a:ext cx="3525756" cy="593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0F6EB1E4-B833-A4FE-BC3B-CF4EAEAA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637" y="2742333"/>
            <a:ext cx="6743928" cy="16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1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3B64-9F43-BDC7-BF23-8980D83E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7066B-7D67-9CDF-A229-E2AD21D5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50859" cy="4351338"/>
          </a:xfrm>
        </p:spPr>
        <p:txBody>
          <a:bodyPr/>
          <a:lstStyle/>
          <a:p>
            <a:pPr marL="0" indent="0" algn="l" fontAlgn="base">
              <a:spcAft>
                <a:spcPts val="600"/>
              </a:spcAft>
              <a:buNone/>
            </a:pPr>
            <a:r>
              <a:rPr lang="en-US" dirty="0"/>
              <a:t>Creating complex applications like an mobile banking app </a:t>
            </a:r>
            <a:r>
              <a:rPr lang="en-US" b="1" dirty="0">
                <a:solidFill>
                  <a:srgbClr val="002060"/>
                </a:solidFill>
              </a:rPr>
              <a:t>requires coordinated planning and collaboration across multiple teams</a:t>
            </a:r>
            <a:r>
              <a:rPr lang="en-US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1DF8D-6890-81C6-7C42-CF308A49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255"/>
          <a:stretch/>
        </p:blipFill>
        <p:spPr>
          <a:xfrm>
            <a:off x="6856712" y="1711631"/>
            <a:ext cx="507676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2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26CD4-848B-CA06-A6AE-3C6B484EB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4D1F-9E51-243C-21F2-33C07307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Aggregation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70541-509B-BCA7-8117-CA6C7B790579}"/>
              </a:ext>
            </a:extLst>
          </p:cNvPr>
          <p:cNvSpPr txBox="1"/>
          <p:nvPr/>
        </p:nvSpPr>
        <p:spPr>
          <a:xfrm>
            <a:off x="838200" y="2245122"/>
            <a:ext cx="432323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Aggregation is a type of association that represents a relationship where </a:t>
            </a:r>
            <a:r>
              <a:rPr lang="en-US" sz="2600" b="1" dirty="0">
                <a:solidFill>
                  <a:srgbClr val="002060"/>
                </a:solidFill>
              </a:rPr>
              <a:t>one class is a collection or container of another class. </a:t>
            </a:r>
            <a:endParaRPr lang="en-PH" sz="26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946AF-F348-9B7F-62DD-D5EE1682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627" y="876317"/>
            <a:ext cx="3086204" cy="558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18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03A16-A18F-1D02-ADDA-021E22B7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48B8-856B-907F-29B2-72703813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Aggregation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13592-81A0-AF3F-2C5F-3729E5E08990}"/>
              </a:ext>
            </a:extLst>
          </p:cNvPr>
          <p:cNvSpPr txBox="1"/>
          <p:nvPr/>
        </p:nvSpPr>
        <p:spPr>
          <a:xfrm>
            <a:off x="838200" y="2245122"/>
            <a:ext cx="432323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It represents a </a:t>
            </a:r>
            <a:r>
              <a:rPr lang="en-US" sz="2600" b="1" dirty="0">
                <a:solidFill>
                  <a:srgbClr val="002060"/>
                </a:solidFill>
              </a:rPr>
              <a:t>“has-a” </a:t>
            </a:r>
            <a:r>
              <a:rPr lang="en-US" sz="2600" dirty="0"/>
              <a:t>relationship, where in each class have</a:t>
            </a:r>
            <a:r>
              <a:rPr lang="en-US" sz="2600" b="1" dirty="0">
                <a:solidFill>
                  <a:srgbClr val="002060"/>
                </a:solidFill>
              </a:rPr>
              <a:t> independent existence </a:t>
            </a:r>
            <a:r>
              <a:rPr lang="en-US" sz="2600" dirty="0"/>
              <a:t>and they are not tied to each other.</a:t>
            </a:r>
          </a:p>
          <a:p>
            <a:endParaRPr lang="en-PH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E5184-C1B3-ECB2-74F0-56AFE507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627" y="876317"/>
            <a:ext cx="3086204" cy="558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02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060A2-9511-FCC2-F804-39EAB62C1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7839B0-ACDA-40B4-3B3B-60B93A50B71B}"/>
              </a:ext>
            </a:extLst>
          </p:cNvPr>
          <p:cNvSpPr txBox="1"/>
          <p:nvPr/>
        </p:nvSpPr>
        <p:spPr>
          <a:xfrm>
            <a:off x="7702925" y="1250202"/>
            <a:ext cx="43232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2600" dirty="0"/>
              <a:t>College </a:t>
            </a:r>
            <a:r>
              <a:rPr lang="en-US" sz="2600" b="1" dirty="0">
                <a:solidFill>
                  <a:srgbClr val="002060"/>
                </a:solidFill>
              </a:rPr>
              <a:t>has a</a:t>
            </a:r>
            <a:r>
              <a:rPr lang="en-US" sz="2600" dirty="0"/>
              <a:t> number of departments like CS and IT.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D5DC3-EF82-7534-A6D4-994BA0371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786955"/>
            <a:ext cx="3086204" cy="55894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78B7CD-9DC8-41F8-E72E-6299D7F2E48D}"/>
              </a:ext>
            </a:extLst>
          </p:cNvPr>
          <p:cNvSpPr/>
          <p:nvPr/>
        </p:nvSpPr>
        <p:spPr>
          <a:xfrm>
            <a:off x="4786083" y="992657"/>
            <a:ext cx="2616523" cy="1407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43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573B0-AE1C-91B3-3C06-C3FB8D4D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459352-7E9A-B0E3-6E46-971040A8A2B5}"/>
              </a:ext>
            </a:extLst>
          </p:cNvPr>
          <p:cNvSpPr txBox="1"/>
          <p:nvPr/>
        </p:nvSpPr>
        <p:spPr>
          <a:xfrm>
            <a:off x="7521390" y="3135408"/>
            <a:ext cx="43232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2600" dirty="0"/>
              <a:t>Every department </a:t>
            </a:r>
            <a:r>
              <a:rPr lang="en-US" sz="2600" b="1" dirty="0">
                <a:solidFill>
                  <a:srgbClr val="002060"/>
                </a:solidFill>
              </a:rPr>
              <a:t>has a </a:t>
            </a:r>
            <a:r>
              <a:rPr lang="en-US" sz="2600" dirty="0"/>
              <a:t>number of students.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8C521-DB06-8C7B-A6A9-C87C2BDC6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786955"/>
            <a:ext cx="3086204" cy="5589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2F475E-D35A-C2F9-FE96-378524A6A5C5}"/>
              </a:ext>
            </a:extLst>
          </p:cNvPr>
          <p:cNvSpPr/>
          <p:nvPr/>
        </p:nvSpPr>
        <p:spPr>
          <a:xfrm>
            <a:off x="5022579" y="2812493"/>
            <a:ext cx="2124533" cy="1353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078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E00EE-1C7A-DC3D-CA55-86D9BFF60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ADD1211-06DD-87E9-B6F4-67B3BE261299}"/>
              </a:ext>
            </a:extLst>
          </p:cNvPr>
          <p:cNvSpPr txBox="1"/>
          <p:nvPr/>
        </p:nvSpPr>
        <p:spPr>
          <a:xfrm>
            <a:off x="7639102" y="3089241"/>
            <a:ext cx="43232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2600" dirty="0"/>
              <a:t>The College, Department and Student classes can </a:t>
            </a:r>
            <a:r>
              <a:rPr lang="en-US" sz="2600" b="1" dirty="0">
                <a:solidFill>
                  <a:srgbClr val="002060"/>
                </a:solidFill>
              </a:rPr>
              <a:t>exist on their 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EDB25-7466-487E-4636-D72CA3BA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786955"/>
            <a:ext cx="3086204" cy="55894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77AB1-3011-B84C-E7EA-3168AFAE790F}"/>
              </a:ext>
            </a:extLst>
          </p:cNvPr>
          <p:cNvSpPr/>
          <p:nvPr/>
        </p:nvSpPr>
        <p:spPr>
          <a:xfrm>
            <a:off x="5022579" y="2812493"/>
            <a:ext cx="2124533" cy="1353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519261-8611-0E77-EBA6-AB10D734F803}"/>
              </a:ext>
            </a:extLst>
          </p:cNvPr>
          <p:cNvSpPr/>
          <p:nvPr/>
        </p:nvSpPr>
        <p:spPr>
          <a:xfrm>
            <a:off x="4778291" y="1015070"/>
            <a:ext cx="2651209" cy="1353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C1E1D5-24AC-5117-0646-143FEC105677}"/>
              </a:ext>
            </a:extLst>
          </p:cNvPr>
          <p:cNvSpPr/>
          <p:nvPr/>
        </p:nvSpPr>
        <p:spPr>
          <a:xfrm>
            <a:off x="5067405" y="4778005"/>
            <a:ext cx="2079708" cy="1353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411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91367-9642-CB0D-107A-BA2CA8E4D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0FF9-242A-BCF5-6CA8-AB9AFDA8E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Aggregation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7C89E8-8D12-3A69-5760-742F10054B16}"/>
              </a:ext>
            </a:extLst>
          </p:cNvPr>
          <p:cNvSpPr txBox="1"/>
          <p:nvPr/>
        </p:nvSpPr>
        <p:spPr>
          <a:xfrm>
            <a:off x="838200" y="2245122"/>
            <a:ext cx="432323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UML, aggregation is symbolized with a </a:t>
            </a:r>
            <a:r>
              <a:rPr lang="en-US" sz="2600" b="1" dirty="0">
                <a:solidFill>
                  <a:srgbClr val="002060"/>
                </a:solidFill>
              </a:rPr>
              <a:t>straight line connected with a white diamond </a:t>
            </a:r>
            <a:r>
              <a:rPr lang="en-US" sz="2600" dirty="0"/>
              <a:t>at the end pointing towards another class</a:t>
            </a:r>
            <a:endParaRPr lang="en-PH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7143C-AF0A-3BCB-94CE-E7DFF2DFB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627" y="876317"/>
            <a:ext cx="3086204" cy="5589459"/>
          </a:xfrm>
          <a:prstGeom prst="rect">
            <a:avLst/>
          </a:prstGeom>
        </p:spPr>
      </p:pic>
      <p:pic>
        <p:nvPicPr>
          <p:cNvPr id="5" name="Picture 4" descr="A screenshot of a computer code">
            <a:extLst>
              <a:ext uri="{FF2B5EF4-FFF2-40B4-BE49-F238E27FC236}">
                <a16:creationId xmlns:a16="http://schemas.microsoft.com/office/drawing/2014/main" id="{AAC1D169-1D62-F6C3-967B-1995700BC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8" r="67744" b="32094"/>
          <a:stretch/>
        </p:blipFill>
        <p:spPr>
          <a:xfrm>
            <a:off x="838201" y="4754035"/>
            <a:ext cx="4400436" cy="6346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6276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E4F39-0980-BA2E-5522-769E194ED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3EFF-617D-67B2-93C2-01E8D2BAE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CB3632-D85A-CFF9-3746-C01E21374118}"/>
              </a:ext>
            </a:extLst>
          </p:cNvPr>
          <p:cNvSpPr txBox="1"/>
          <p:nvPr/>
        </p:nvSpPr>
        <p:spPr>
          <a:xfrm>
            <a:off x="838200" y="2245122"/>
            <a:ext cx="4323230" cy="402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US" sz="2600" dirty="0"/>
              <a:t>Composition is a restricted form of aggregation in which two entities are highly dependent on each other.  </a:t>
            </a:r>
          </a:p>
          <a:p>
            <a:pPr algn="l" fontAlgn="base">
              <a:spcAft>
                <a:spcPts val="1800"/>
              </a:spcAft>
            </a:pPr>
            <a:r>
              <a:rPr lang="en-US" sz="2600" dirty="0"/>
              <a:t>When there is a composition between two entities, the composed object cannot exist without the other entity.</a:t>
            </a:r>
          </a:p>
          <a:p>
            <a:endParaRPr lang="en-PH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DD43B-7F5A-B9C8-0A98-3F6117F01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998" y="1588457"/>
            <a:ext cx="3086204" cy="38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9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6DA46-53A2-FC71-6F20-9992B4552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08C9-9FAB-F17A-10D8-7B6B77D9F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129C0-0724-3D8A-45F0-308F75866144}"/>
              </a:ext>
            </a:extLst>
          </p:cNvPr>
          <p:cNvSpPr txBox="1"/>
          <p:nvPr/>
        </p:nvSpPr>
        <p:spPr>
          <a:xfrm>
            <a:off x="838200" y="2245122"/>
            <a:ext cx="432323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US" sz="2600" dirty="0"/>
              <a:t>It represents a </a:t>
            </a:r>
            <a:r>
              <a:rPr lang="en-US" sz="2600" b="1" dirty="0">
                <a:solidFill>
                  <a:srgbClr val="002060"/>
                </a:solidFill>
              </a:rPr>
              <a:t>“part-of” </a:t>
            </a:r>
            <a:r>
              <a:rPr lang="en-US" sz="2600" dirty="0"/>
              <a:t>relationship where one class contains an object of another class, and the contained object </a:t>
            </a:r>
            <a:r>
              <a:rPr lang="en-US" sz="2600" b="1" dirty="0"/>
              <a:t>cannot exist independently of the container object. </a:t>
            </a:r>
            <a:endParaRPr lang="en-PH" sz="2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57BCB-4B70-4180-3420-D22DCE15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998" y="1588457"/>
            <a:ext cx="3086204" cy="38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88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21D6-A6A4-973E-AC46-ED4BD3CCA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9004-ABB0-82B3-40E4-183A75C0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77303-E70C-4F27-BA74-A2BC70A76CEF}"/>
              </a:ext>
            </a:extLst>
          </p:cNvPr>
          <p:cNvSpPr txBox="1"/>
          <p:nvPr/>
        </p:nvSpPr>
        <p:spPr>
          <a:xfrm>
            <a:off x="838200" y="2245122"/>
            <a:ext cx="432323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UML, composition is symbolized with a </a:t>
            </a:r>
            <a:r>
              <a:rPr lang="en-US" sz="2600" b="1" dirty="0">
                <a:solidFill>
                  <a:srgbClr val="002060"/>
                </a:solidFill>
              </a:rPr>
              <a:t>straight line connected with a black diamond </a:t>
            </a:r>
            <a:r>
              <a:rPr lang="en-US" sz="2600" dirty="0"/>
              <a:t>at the end pointing towards another class</a:t>
            </a:r>
            <a:endParaRPr lang="en-PH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A66E7-AB86-78DA-FA9B-3C27656D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998" y="1588457"/>
            <a:ext cx="3086204" cy="3806319"/>
          </a:xfrm>
          <a:prstGeom prst="rect">
            <a:avLst/>
          </a:prstGeom>
        </p:spPr>
      </p:pic>
      <p:pic>
        <p:nvPicPr>
          <p:cNvPr id="3" name="Picture 2" descr="A screenshot of a computer code">
            <a:extLst>
              <a:ext uri="{FF2B5EF4-FFF2-40B4-BE49-F238E27FC236}">
                <a16:creationId xmlns:a16="http://schemas.microsoft.com/office/drawing/2014/main" id="{35F82EF4-4C42-1D3C-2B82-FFB015E0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74161" r="67675" b="9537"/>
          <a:stretch/>
        </p:blipFill>
        <p:spPr>
          <a:xfrm>
            <a:off x="911860" y="4706069"/>
            <a:ext cx="3910084" cy="586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5044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62613-37FA-04BE-1E33-311BFE604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BA145A-3D10-5886-FBA9-F5761C8CBF3C}"/>
              </a:ext>
            </a:extLst>
          </p:cNvPr>
          <p:cNvSpPr txBox="1"/>
          <p:nvPr/>
        </p:nvSpPr>
        <p:spPr>
          <a:xfrm>
            <a:off x="7639102" y="1940822"/>
            <a:ext cx="43232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US" sz="2600" dirty="0"/>
              <a:t>For example, a Room is </a:t>
            </a:r>
            <a:r>
              <a:rPr lang="en-US" sz="2600" b="1" dirty="0">
                <a:solidFill>
                  <a:srgbClr val="002060"/>
                </a:solidFill>
              </a:rPr>
              <a:t>part of </a:t>
            </a:r>
            <a:r>
              <a:rPr lang="en-US" sz="2600" dirty="0"/>
              <a:t>a House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FB8B1-B27A-1517-4CB8-C3B5C20D3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1386749"/>
            <a:ext cx="3086204" cy="38063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C062C4E-3CCC-5C9A-0B1C-AB43B55B1F15}"/>
              </a:ext>
            </a:extLst>
          </p:cNvPr>
          <p:cNvSpPr/>
          <p:nvPr/>
        </p:nvSpPr>
        <p:spPr>
          <a:xfrm>
            <a:off x="4787739" y="3601387"/>
            <a:ext cx="2616523" cy="14076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870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AE27-915F-E415-6330-4E8EEE1C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9FC2-1F39-500F-F988-3FA8054FE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>
            <a:normAutofit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It is not just the developers who are involved. 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dirty="0"/>
          </a:p>
          <a:p>
            <a:pPr marL="0" indent="0" fontAlgn="base">
              <a:spcAft>
                <a:spcPts val="600"/>
              </a:spcAft>
              <a:buNone/>
            </a:pPr>
            <a:r>
              <a:rPr lang="en-US" b="1" dirty="0">
                <a:solidFill>
                  <a:srgbClr val="002060"/>
                </a:solidFill>
              </a:rPr>
              <a:t>Management</a:t>
            </a:r>
            <a:r>
              <a:rPr lang="en-US" dirty="0"/>
              <a:t>, </a:t>
            </a:r>
            <a:r>
              <a:rPr lang="en-US" b="1" dirty="0">
                <a:solidFill>
                  <a:srgbClr val="002060"/>
                </a:solidFill>
              </a:rPr>
              <a:t>product</a:t>
            </a:r>
            <a:r>
              <a:rPr lang="en-US" dirty="0"/>
              <a:t>, and </a:t>
            </a:r>
            <a:r>
              <a:rPr lang="en-US" b="1" dirty="0">
                <a:solidFill>
                  <a:srgbClr val="002060"/>
                </a:solidFill>
              </a:rPr>
              <a:t>other teams </a:t>
            </a:r>
            <a:r>
              <a:rPr lang="en-US" dirty="0"/>
              <a:t>also play essential roles in creating any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52655-4CC4-7BCE-F489-E248D8BF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241"/>
          <a:stretch/>
        </p:blipFill>
        <p:spPr>
          <a:xfrm>
            <a:off x="6636124" y="2075355"/>
            <a:ext cx="5181600" cy="3232609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7F80B05-03F2-7BFE-882F-E9AB9CD30B75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>
                <a:solidFill>
                  <a:srgbClr val="002060"/>
                </a:solidFill>
              </a:rPr>
              <a:t>Introduction</a:t>
            </a:r>
            <a:endParaRPr lang="en-PH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51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A330A-A233-F7E3-FE6F-ED093233F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61DF54-0F5E-D79B-33F2-0E88B1FBA7AC}"/>
              </a:ext>
            </a:extLst>
          </p:cNvPr>
          <p:cNvSpPr txBox="1"/>
          <p:nvPr/>
        </p:nvSpPr>
        <p:spPr>
          <a:xfrm>
            <a:off x="7639102" y="1940822"/>
            <a:ext cx="432323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US" sz="2600" dirty="0"/>
              <a:t>If the House is destroyed, the Room cannot exist on its own.</a:t>
            </a:r>
            <a:endParaRPr lang="en-PH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CB5506-7E6B-2001-E027-E9BDB75B0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1386749"/>
            <a:ext cx="3086204" cy="38063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78CC3B-579B-B94D-E105-45B9C4C59C74}"/>
              </a:ext>
            </a:extLst>
          </p:cNvPr>
          <p:cNvSpPr/>
          <p:nvPr/>
        </p:nvSpPr>
        <p:spPr>
          <a:xfrm>
            <a:off x="4787738" y="1606924"/>
            <a:ext cx="2616523" cy="1358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799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2503-48A9-3CD8-7F18-B5E915C1D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ABC6BCF-A5F7-A835-39E3-CDBD281F19DC}"/>
              </a:ext>
            </a:extLst>
          </p:cNvPr>
          <p:cNvSpPr txBox="1"/>
          <p:nvPr/>
        </p:nvSpPr>
        <p:spPr>
          <a:xfrm>
            <a:off x="7639102" y="1940822"/>
            <a:ext cx="432323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Aft>
                <a:spcPts val="750"/>
              </a:spcAft>
              <a:buNone/>
            </a:pPr>
            <a:r>
              <a:rPr lang="en-US" sz="2600" dirty="0"/>
              <a:t>Both House and Room are dependent on each other.</a:t>
            </a:r>
            <a:endParaRPr lang="en-PH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6A963-3CB0-F680-1357-489952DEE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98" y="1386749"/>
            <a:ext cx="3086204" cy="38063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C29F22-C9CF-2F8B-8CE7-F0A2177BCBA8}"/>
              </a:ext>
            </a:extLst>
          </p:cNvPr>
          <p:cNvSpPr/>
          <p:nvPr/>
        </p:nvSpPr>
        <p:spPr>
          <a:xfrm>
            <a:off x="4787738" y="1606924"/>
            <a:ext cx="2616523" cy="1358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286199-E5B0-CA55-CA7D-DD2742B85C30}"/>
              </a:ext>
            </a:extLst>
          </p:cNvPr>
          <p:cNvSpPr/>
          <p:nvPr/>
        </p:nvSpPr>
        <p:spPr>
          <a:xfrm>
            <a:off x="4787737" y="3581401"/>
            <a:ext cx="2616523" cy="1358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290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C690-6D4B-E003-1B1F-EAC31BA0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Cardinality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11573-0BE4-BA83-241C-B49616416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494403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Cardinality indicates the number of instances of one class linked to the instances of another class.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can be simply expressed as a one to one, one to many or many to many relationship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EFEE1-DF9C-6544-67EC-17F744A8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798" y="2286869"/>
            <a:ext cx="303247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87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765EB-28B1-105B-5068-81CA502FE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9A724F-1CE5-97D7-3449-B063BD148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181" y="1540557"/>
            <a:ext cx="454870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0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3BA0F-3BD1-BED1-BC4B-04D692B7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17" y="2345472"/>
            <a:ext cx="7886966" cy="1817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EFC37-6A98-82F3-B6F9-BCF388DFB92C}"/>
              </a:ext>
            </a:extLst>
          </p:cNvPr>
          <p:cNvSpPr txBox="1"/>
          <p:nvPr/>
        </p:nvSpPr>
        <p:spPr>
          <a:xfrm>
            <a:off x="2085414" y="4792106"/>
            <a:ext cx="80211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 Let’s say we have two classes as ‘Student and Course’. </a:t>
            </a:r>
            <a:endParaRPr lang="en-PH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3528B-81B5-1648-3F3B-BEADDE113DD8}"/>
              </a:ext>
            </a:extLst>
          </p:cNvPr>
          <p:cNvSpPr/>
          <p:nvPr/>
        </p:nvSpPr>
        <p:spPr>
          <a:xfrm>
            <a:off x="2380714" y="2575112"/>
            <a:ext cx="2614868" cy="235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5BDD97-18C6-8D84-A226-B38678C976F0}"/>
              </a:ext>
            </a:extLst>
          </p:cNvPr>
          <p:cNvSpPr/>
          <p:nvPr/>
        </p:nvSpPr>
        <p:spPr>
          <a:xfrm>
            <a:off x="7196418" y="2579595"/>
            <a:ext cx="2614868" cy="2353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4914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EEA3E-18F4-47A9-4A75-61DC8D06A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D5753E-0D60-769B-51CA-61F4BA56E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17" y="2345472"/>
            <a:ext cx="7886966" cy="1817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7F4E3-AB3C-F94B-8497-13221B0F4A95}"/>
              </a:ext>
            </a:extLst>
          </p:cNvPr>
          <p:cNvSpPr txBox="1"/>
          <p:nvPr/>
        </p:nvSpPr>
        <p:spPr>
          <a:xfrm>
            <a:off x="3033432" y="4839172"/>
            <a:ext cx="61251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A student should do one or more courses </a:t>
            </a:r>
            <a:endParaRPr lang="en-PH" sz="2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D25761-548C-8DF0-500F-71ADA80E812C}"/>
              </a:ext>
            </a:extLst>
          </p:cNvPr>
          <p:cNvSpPr/>
          <p:nvPr/>
        </p:nvSpPr>
        <p:spPr>
          <a:xfrm>
            <a:off x="6777902" y="3005418"/>
            <a:ext cx="557469" cy="356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848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A0F83-6729-A264-C8E2-A3ED779BA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AB9A0-C1BF-7132-2539-07476C31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17" y="2345472"/>
            <a:ext cx="7886966" cy="1817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3FFBCB-E7CA-12FD-8C54-D7503212DF09}"/>
              </a:ext>
            </a:extLst>
          </p:cNvPr>
          <p:cNvSpPr txBox="1"/>
          <p:nvPr/>
        </p:nvSpPr>
        <p:spPr>
          <a:xfrm>
            <a:off x="2339788" y="4839172"/>
            <a:ext cx="814219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While a course may have zero or more students. We can indicate this scenario as follows.</a:t>
            </a:r>
            <a:endParaRPr lang="en-PH" sz="2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F5CFE1-6E97-9ACD-88B4-6022D51EB60F}"/>
              </a:ext>
            </a:extLst>
          </p:cNvPr>
          <p:cNvSpPr/>
          <p:nvPr/>
        </p:nvSpPr>
        <p:spPr>
          <a:xfrm>
            <a:off x="4834802" y="3153335"/>
            <a:ext cx="557469" cy="356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214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F7431C3A-1AAC-F3E5-326F-140A2D13A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94" y="966798"/>
            <a:ext cx="74034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963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9B716-F0D7-4429-4C90-BF85973E2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D03EC3E6-1F4F-F7A9-5ED1-7DDD03AA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1" y="919733"/>
            <a:ext cx="7403411" cy="5571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B84015-9F48-5DDB-5609-73E4BD4E840E}"/>
              </a:ext>
            </a:extLst>
          </p:cNvPr>
          <p:cNvSpPr/>
          <p:nvPr/>
        </p:nvSpPr>
        <p:spPr>
          <a:xfrm>
            <a:off x="1486484" y="2117912"/>
            <a:ext cx="557469" cy="356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CB666-00A7-AAC9-E553-1657C0C68CAE}"/>
              </a:ext>
            </a:extLst>
          </p:cNvPr>
          <p:cNvSpPr/>
          <p:nvPr/>
        </p:nvSpPr>
        <p:spPr>
          <a:xfrm>
            <a:off x="637078" y="2619936"/>
            <a:ext cx="557469" cy="356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04DC1-8DAB-CB06-6D71-3F42F6941D22}"/>
              </a:ext>
            </a:extLst>
          </p:cNvPr>
          <p:cNvSpPr txBox="1"/>
          <p:nvPr/>
        </p:nvSpPr>
        <p:spPr>
          <a:xfrm>
            <a:off x="7760074" y="1327274"/>
            <a:ext cx="36497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A Customer can have zero or more Shopping Cart</a:t>
            </a:r>
          </a:p>
          <a:p>
            <a:endParaRPr lang="en-US" sz="2600" dirty="0"/>
          </a:p>
          <a:p>
            <a:r>
              <a:rPr lang="en-US" sz="2600" dirty="0"/>
              <a:t>While a Shopping Cart can only be owned by one and only one Customer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208687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8FD1E-F5BE-2132-F509-D84D3C00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F540D23C-737C-5988-AC03-ED21C3B35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1" y="919733"/>
            <a:ext cx="7403411" cy="5571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6AFAAC-B473-03D8-78D4-37B76E0BD499}"/>
              </a:ext>
            </a:extLst>
          </p:cNvPr>
          <p:cNvSpPr/>
          <p:nvPr/>
        </p:nvSpPr>
        <p:spPr>
          <a:xfrm>
            <a:off x="2320201" y="3193676"/>
            <a:ext cx="557469" cy="356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09D50-D352-D381-4A9F-6E4045C7E2E8}"/>
              </a:ext>
            </a:extLst>
          </p:cNvPr>
          <p:cNvSpPr/>
          <p:nvPr/>
        </p:nvSpPr>
        <p:spPr>
          <a:xfrm>
            <a:off x="2270895" y="3843619"/>
            <a:ext cx="557469" cy="356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BA126E-F1E0-1988-A589-8058700744AE}"/>
              </a:ext>
            </a:extLst>
          </p:cNvPr>
          <p:cNvSpPr txBox="1"/>
          <p:nvPr/>
        </p:nvSpPr>
        <p:spPr>
          <a:xfrm>
            <a:off x="7760074" y="1327274"/>
            <a:ext cx="364975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A Customer can have zero or more Order</a:t>
            </a:r>
          </a:p>
          <a:p>
            <a:endParaRPr lang="en-US" sz="2600" dirty="0"/>
          </a:p>
          <a:p>
            <a:r>
              <a:rPr lang="en-US" sz="2600" dirty="0"/>
              <a:t>While an Order can only be owned by one and only one Customer.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61998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CE2AC-7D26-8B93-2848-29F634073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5972-CB27-9637-0921-1C353E0C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F27F6-F84B-33FB-8CEB-1B6174B5D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50859" cy="4351338"/>
          </a:xfrm>
        </p:spPr>
        <p:txBody>
          <a:bodyPr>
            <a:normAutofit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However, most business professionals often </a:t>
            </a:r>
            <a:r>
              <a:rPr lang="en-US" b="1" dirty="0">
                <a:solidFill>
                  <a:srgbClr val="002060"/>
                </a:solidFill>
              </a:rPr>
              <a:t>do not understand code</a:t>
            </a:r>
            <a:r>
              <a:rPr lang="en-US" dirty="0"/>
              <a:t>. 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dirty="0"/>
          </a:p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Since not everyone cannot read and let alone write code…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FDC50-D849-C945-1E01-0BA3161F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46" y="1228658"/>
            <a:ext cx="533271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6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793AE-0999-ADEB-826F-952F6DEBA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707A19E1-B8EC-89FB-49EC-9398D9AC4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1" y="919733"/>
            <a:ext cx="7403411" cy="5571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818398-F958-E729-F8AC-769E0D8E0B9F}"/>
              </a:ext>
            </a:extLst>
          </p:cNvPr>
          <p:cNvSpPr/>
          <p:nvPr/>
        </p:nvSpPr>
        <p:spPr>
          <a:xfrm>
            <a:off x="3624566" y="3487272"/>
            <a:ext cx="557469" cy="356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DC28AC-D57E-501D-C3F0-0AB18638BBDB}"/>
              </a:ext>
            </a:extLst>
          </p:cNvPr>
          <p:cNvSpPr/>
          <p:nvPr/>
        </p:nvSpPr>
        <p:spPr>
          <a:xfrm>
            <a:off x="3252530" y="4522696"/>
            <a:ext cx="557469" cy="356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9D70C-5665-E43A-F0F5-8689868A99F7}"/>
              </a:ext>
            </a:extLst>
          </p:cNvPr>
          <p:cNvSpPr txBox="1"/>
          <p:nvPr/>
        </p:nvSpPr>
        <p:spPr>
          <a:xfrm>
            <a:off x="7760074" y="1327274"/>
            <a:ext cx="364975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An Order can only have one and only one Shipping Info</a:t>
            </a:r>
          </a:p>
          <a:p>
            <a:endParaRPr lang="en-US" sz="2600" dirty="0"/>
          </a:p>
          <a:p>
            <a:r>
              <a:rPr lang="en-US" sz="2600" dirty="0"/>
              <a:t>While a Shipping Info can only associated by one and only one Order.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21621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8B196-75E8-2FDC-3669-83BA3A91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59E50920-EB02-FB4E-51F1-69F33D44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1" y="919733"/>
            <a:ext cx="7403411" cy="55710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AD1A3D-DB5B-8B97-3E78-1BAAB8D8E770}"/>
              </a:ext>
            </a:extLst>
          </p:cNvPr>
          <p:cNvSpPr/>
          <p:nvPr/>
        </p:nvSpPr>
        <p:spPr>
          <a:xfrm>
            <a:off x="5157170" y="5074025"/>
            <a:ext cx="557469" cy="356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D71D0F-D434-FFCD-4B09-4044619A9174}"/>
              </a:ext>
            </a:extLst>
          </p:cNvPr>
          <p:cNvSpPr/>
          <p:nvPr/>
        </p:nvSpPr>
        <p:spPr>
          <a:xfrm>
            <a:off x="3212189" y="4989036"/>
            <a:ext cx="557469" cy="3563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1F2CB-EB34-DEDA-5259-108529A2DFAA}"/>
              </a:ext>
            </a:extLst>
          </p:cNvPr>
          <p:cNvSpPr txBox="1"/>
          <p:nvPr/>
        </p:nvSpPr>
        <p:spPr>
          <a:xfrm>
            <a:off x="7760074" y="1327274"/>
            <a:ext cx="364975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An Order can only have one and only one Order Details</a:t>
            </a:r>
          </a:p>
          <a:p>
            <a:endParaRPr lang="en-US" sz="2600" dirty="0"/>
          </a:p>
          <a:p>
            <a:r>
              <a:rPr lang="en-US" sz="2600" dirty="0"/>
              <a:t>While an Order Details</a:t>
            </a:r>
          </a:p>
          <a:p>
            <a:r>
              <a:rPr lang="en-US" sz="2600" dirty="0"/>
              <a:t>can only associated by one and only one Order.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46748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E55E-D5F4-CBE6-60BB-D376D3BC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BF9E1-4DEF-C078-A4B8-8EF1C56FF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>
                <a:hlinkClick r:id="rId2"/>
              </a:rPr>
              <a:t>https://developer.ibm.com/articles/the-class-diagram/</a:t>
            </a:r>
            <a:endParaRPr lang="en-PH" dirty="0"/>
          </a:p>
          <a:p>
            <a:pPr marL="0" indent="0">
              <a:buNone/>
            </a:pPr>
            <a:endParaRPr lang="en-PH" dirty="0"/>
          </a:p>
          <a:p>
            <a:r>
              <a:rPr lang="en-PH" dirty="0">
                <a:hlinkClick r:id="rId3"/>
              </a:rPr>
              <a:t>https://www.lucidchart.com/pages/uml-class-diagram</a:t>
            </a:r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31008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A2044-2DC1-2120-08C9-05D30795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A544-EECC-FA5B-2DE8-264751A2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  <a:endParaRPr lang="en-P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A43BB-F4C6-B636-FAC0-C9DB40C22EA2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45271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Aft>
                <a:spcPts val="600"/>
              </a:spcAft>
              <a:buNone/>
            </a:pPr>
            <a:r>
              <a:rPr lang="en-US" b="1" dirty="0">
                <a:solidFill>
                  <a:srgbClr val="002060"/>
                </a:solidFill>
              </a:rPr>
              <a:t>We cannot just present code in a board </a:t>
            </a:r>
            <a:r>
              <a:rPr lang="en-US" dirty="0"/>
              <a:t>to explain every detail of how everything works in the system.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B2AAB-E338-7CBD-2E7A-71E130E6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00" y="2058197"/>
            <a:ext cx="6750000" cy="36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5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E947C-0DBA-FF3D-58B6-593F4BAB6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33C8-5D13-7A79-0394-9F913F27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  <a:endParaRPr lang="en-P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226B3B-9987-069B-F9CB-F1977383A928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45271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Or teach them on the spot.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Hence, there is a need for a </a:t>
            </a:r>
            <a:r>
              <a:rPr lang="en-US" b="1" dirty="0">
                <a:solidFill>
                  <a:srgbClr val="002060"/>
                </a:solidFill>
              </a:rPr>
              <a:t>clear and concise way to communicate </a:t>
            </a:r>
            <a:r>
              <a:rPr lang="en-US" dirty="0"/>
              <a:t>effectively among themselves.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0FB1C-8D7E-9E7A-CBE8-25EBDA26A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038" y="1305443"/>
            <a:ext cx="421436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5242F-9564-297D-550F-9120FCC8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C2A8-3157-C3DE-0D8F-AECF83EE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4400" b="0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>
              <a:solidFill>
                <a:srgbClr val="00206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304A30-F95D-2039-7661-9B3F40A60BDC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57172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base">
              <a:spcAft>
                <a:spcPts val="600"/>
              </a:spcAft>
              <a:buNone/>
            </a:pPr>
            <a:r>
              <a:rPr lang="en-US" dirty="0"/>
              <a:t>That’s why Unified Modeling Language (UML) was created to forge a common visual language in the complex world of software development that would also be understandable for business users and anyone who wants to understand a system.</a:t>
            </a:r>
            <a:endParaRPr lang="en-US" sz="2800" b="0" i="0" dirty="0"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3CEC2A2F-0BAA-66A0-A7B0-DEF9EB2B15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67" t="14584" r="8781" b="13645"/>
          <a:stretch/>
        </p:blipFill>
        <p:spPr>
          <a:xfrm>
            <a:off x="6935598" y="3000778"/>
            <a:ext cx="505873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7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A177-7BC3-70B6-2B72-3D23E8B6F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A516-22A5-97F4-8285-361B51DC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4400" b="0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>
              <a:solidFill>
                <a:srgbClr val="00206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386DBE-B9DB-DC25-C554-34CD3695F7E6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61408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dirty="0"/>
              <a:t>It is similar to the </a:t>
            </a:r>
            <a:r>
              <a:rPr lang="en-US" b="1" dirty="0">
                <a:solidFill>
                  <a:srgbClr val="002060"/>
                </a:solidFill>
              </a:rPr>
              <a:t>blueprints</a:t>
            </a:r>
            <a:r>
              <a:rPr lang="en-US" dirty="0"/>
              <a:t> used in other fields, and consists of different types of diagrams. </a:t>
            </a:r>
          </a:p>
          <a:p>
            <a:pPr indent="0" algn="l" fontAlgn="base">
              <a:spcAft>
                <a:spcPts val="600"/>
              </a:spcAft>
              <a:buNone/>
            </a:pPr>
            <a:r>
              <a:rPr lang="en-US" dirty="0"/>
              <a:t>In the aggregate, UML diagrams </a:t>
            </a:r>
            <a:r>
              <a:rPr lang="en-US" b="1" dirty="0">
                <a:solidFill>
                  <a:srgbClr val="002060"/>
                </a:solidFill>
              </a:rPr>
              <a:t>describe the boundary, structure, and the behavior of the system and the objects within it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BD654-870D-4C1F-2372-FBAF96E3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37"/>
          <a:stretch/>
        </p:blipFill>
        <p:spPr>
          <a:xfrm>
            <a:off x="7625905" y="2286869"/>
            <a:ext cx="3891648" cy="36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052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5124</TotalTime>
  <Words>1092</Words>
  <Application>Microsoft Office PowerPoint</Application>
  <PresentationFormat>Widescreen</PresentationFormat>
  <Paragraphs>133</Paragraphs>
  <Slides>52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Aptos</vt:lpstr>
      <vt:lpstr>Aptos Display</vt:lpstr>
      <vt:lpstr>Arial</vt:lpstr>
      <vt:lpstr>Calibri (Body)</vt:lpstr>
      <vt:lpstr>IBM Plex Sans</vt:lpstr>
      <vt:lpstr>Wingdings</vt:lpstr>
      <vt:lpstr>Office Theme</vt:lpstr>
      <vt:lpstr>Introduction to Unified Modeling Language</vt:lpstr>
      <vt:lpstr>Outline</vt:lpstr>
      <vt:lpstr>Introduction</vt:lpstr>
      <vt:lpstr>PowerPoint Presentation</vt:lpstr>
      <vt:lpstr>Introduction</vt:lpstr>
      <vt:lpstr>Introduction</vt:lpstr>
      <vt:lpstr>Introduction</vt:lpstr>
      <vt:lpstr>Unified Modeling Language (UML) </vt:lpstr>
      <vt:lpstr>Unified Modeling Language (UML) </vt:lpstr>
      <vt:lpstr>PowerPoint Presentation</vt:lpstr>
      <vt:lpstr>PowerPoint Presentation</vt:lpstr>
      <vt:lpstr>PowerPoint Presentation</vt:lpstr>
      <vt:lpstr>Unified Modeling Language (UML) </vt:lpstr>
      <vt:lpstr>Types of UML</vt:lpstr>
      <vt:lpstr>Types of UML</vt:lpstr>
      <vt:lpstr>Types of UML</vt:lpstr>
      <vt:lpstr>Types of UML</vt:lpstr>
      <vt:lpstr>Class Diagram</vt:lpstr>
      <vt:lpstr>Components of a Class Diagram</vt:lpstr>
      <vt:lpstr>Components of a Class Diagram</vt:lpstr>
      <vt:lpstr>Components of a Class Diagram</vt:lpstr>
      <vt:lpstr>Components of a Class Diagram</vt:lpstr>
      <vt:lpstr>Member access modifiers</vt:lpstr>
      <vt:lpstr>Relationships Between Classes</vt:lpstr>
      <vt:lpstr>Inheritance</vt:lpstr>
      <vt:lpstr>Association</vt:lpstr>
      <vt:lpstr>Association</vt:lpstr>
      <vt:lpstr>Association</vt:lpstr>
      <vt:lpstr>Association</vt:lpstr>
      <vt:lpstr>Aggregation</vt:lpstr>
      <vt:lpstr>Aggregation</vt:lpstr>
      <vt:lpstr>PowerPoint Presentation</vt:lpstr>
      <vt:lpstr>PowerPoint Presentation</vt:lpstr>
      <vt:lpstr>PowerPoint Presentation</vt:lpstr>
      <vt:lpstr>Aggregation</vt:lpstr>
      <vt:lpstr>Composition</vt:lpstr>
      <vt:lpstr>Composition</vt:lpstr>
      <vt:lpstr>Composition</vt:lpstr>
      <vt:lpstr>PowerPoint Presentation</vt:lpstr>
      <vt:lpstr>PowerPoint Presentation</vt:lpstr>
      <vt:lpstr>PowerPoint Presentation</vt:lpstr>
      <vt:lpstr>Cardinality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989</cp:revision>
  <dcterms:created xsi:type="dcterms:W3CDTF">2024-08-08T01:29:50Z</dcterms:created>
  <dcterms:modified xsi:type="dcterms:W3CDTF">2025-04-21T05:58:14Z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